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9" r:id="rId1"/>
  </p:sldMasterIdLst>
  <p:notesMasterIdLst>
    <p:notesMasterId r:id="rId23"/>
  </p:notesMasterIdLst>
  <p:handoutMasterIdLst>
    <p:handoutMasterId r:id="rId24"/>
  </p:handoutMasterIdLst>
  <p:sldIdLst>
    <p:sldId id="299" r:id="rId2"/>
    <p:sldId id="325" r:id="rId3"/>
    <p:sldId id="350" r:id="rId4"/>
    <p:sldId id="300" r:id="rId5"/>
    <p:sldId id="266" r:id="rId6"/>
    <p:sldId id="427" r:id="rId7"/>
    <p:sldId id="412" r:id="rId8"/>
    <p:sldId id="428" r:id="rId9"/>
    <p:sldId id="423" r:id="rId10"/>
    <p:sldId id="429" r:id="rId11"/>
    <p:sldId id="367" r:id="rId12"/>
    <p:sldId id="424" r:id="rId13"/>
    <p:sldId id="414" r:id="rId14"/>
    <p:sldId id="430" r:id="rId15"/>
    <p:sldId id="394" r:id="rId16"/>
    <p:sldId id="395" r:id="rId17"/>
    <p:sldId id="431" r:id="rId18"/>
    <p:sldId id="304" r:id="rId19"/>
    <p:sldId id="415" r:id="rId20"/>
    <p:sldId id="387" r:id="rId21"/>
    <p:sldId id="406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Thomson" initials="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  <a:srgbClr val="FF9933"/>
    <a:srgbClr val="FFCC00"/>
    <a:srgbClr val="FFCC66"/>
    <a:srgbClr val="FFFF99"/>
    <a:srgbClr val="00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110" autoAdjust="0"/>
    <p:restoredTop sz="94575" autoAdjust="0"/>
  </p:normalViewPr>
  <p:slideViewPr>
    <p:cSldViewPr>
      <p:cViewPr>
        <p:scale>
          <a:sx n="75" d="100"/>
          <a:sy n="75" d="100"/>
        </p:scale>
        <p:origin x="-1944" y="-7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2478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53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53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B2D429BD-1133-42FE-93F1-23729BF5E95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07627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73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73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3CD0AB61-4F84-4EF4-A06E-CB18CE7E7D4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61308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0BFB547-E703-4BEB-9744-C3B15C6538EE}" type="slidenum">
              <a:rPr lang="en-US" smtClean="0"/>
              <a:pPr/>
              <a:t>1</a:t>
            </a:fld>
            <a:endParaRPr lang="en-US" dirty="0" smtClean="0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F2F699D-837F-4A61-B534-54F56031EB4C}" type="slidenum">
              <a:rPr lang="en-US" smtClean="0"/>
              <a:pPr/>
              <a:t>2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F2F699D-837F-4A61-B534-54F56031EB4C}" type="slidenum">
              <a:rPr lang="en-US" smtClean="0"/>
              <a:pPr/>
              <a:t>3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D0AB61-4F84-4EF4-A06E-CB18CE7E7D47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D0AB61-4F84-4EF4-A06E-CB18CE7E7D47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5867400" cy="6858000"/>
            <a:chOff x="0" y="0"/>
            <a:chExt cx="3696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4320"/>
            </a:xfrm>
            <a:prstGeom prst="rect">
              <a:avLst/>
            </a:prstGeom>
            <a:solidFill>
              <a:srgbClr val="339933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endParaRPr kumimoji="1" lang="en-US" sz="2400" dirty="0">
                <a:latin typeface="Times New Roman" pitchFamily="18" charset="0"/>
              </a:endParaRPr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white">
            <a:xfrm>
              <a:off x="432" y="624"/>
              <a:ext cx="3264" cy="12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en-US" sz="2400" dirty="0">
                <a:latin typeface="Times New Roman" pitchFamily="18" charset="0"/>
              </a:endParaRPr>
            </a:p>
          </p:txBody>
        </p:sp>
      </p:grp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3632200" y="4889500"/>
            <a:ext cx="4876800" cy="319088"/>
            <a:chOff x="2288" y="3080"/>
            <a:chExt cx="3072" cy="201"/>
          </a:xfrm>
        </p:grpSpPr>
        <p:sp>
          <p:nvSpPr>
            <p:cNvPr id="8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dirty="0"/>
            </a:p>
          </p:txBody>
        </p:sp>
        <p:sp>
          <p:nvSpPr>
            <p:cNvPr id="9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dirty="0"/>
            </a:p>
          </p:txBody>
        </p:sp>
      </p:grpSp>
      <p:sp>
        <p:nvSpPr>
          <p:cNvPr id="70664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0668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33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Rectangle 11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6200" y="6248400"/>
            <a:ext cx="587375" cy="488950"/>
          </a:xfrm>
        </p:spPr>
        <p:txBody>
          <a:bodyPr anchorCtr="0"/>
          <a:lstStyle>
            <a:lvl1pPr>
              <a:defRPr/>
            </a:lvl1pPr>
          </a:lstStyle>
          <a:p>
            <a:pPr>
              <a:defRPr/>
            </a:pPr>
            <a:fld id="{4B6C512A-4FF9-4409-89D4-BD2BA896FF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78292F-5660-4066-94DC-8461C13AFFD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762000"/>
            <a:ext cx="1981200" cy="53244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762000"/>
            <a:ext cx="5791200" cy="53244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5409E9-5D2F-4E81-8081-C3E40BA0D25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A8BF58-7975-44C6-A4CC-482CE335F72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9357B5-0756-4F1C-8CE0-A38FD7FF269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C2D2E8-7562-41BB-8E9A-3C48F42FD3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6EBBC7-2F9B-4A77-B360-D7E7E2C5C22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05B63C-D157-4F5A-858D-9224C3AEDD1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2523DE-DCFD-4422-A8A5-8EBB08FF8F1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 userDrawn="1"/>
        </p:nvGrpSpPr>
        <p:grpSpPr bwMode="auto">
          <a:xfrm>
            <a:off x="0" y="0"/>
            <a:ext cx="7620000" cy="6858000"/>
            <a:chOff x="0" y="0"/>
            <a:chExt cx="4800" cy="4320"/>
          </a:xfrm>
        </p:grpSpPr>
        <p:grpSp>
          <p:nvGrpSpPr>
            <p:cNvPr id="3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7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dirty="0"/>
              </a:p>
            </p:txBody>
          </p:sp>
          <p:sp>
            <p:nvSpPr>
              <p:cNvPr id="8" name="Freeform 5"/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/>
                <a:ahLst/>
                <a:cxnLst>
                  <a:cxn ang="0">
                    <a:pos x="1728" y="0"/>
                  </a:cxn>
                  <a:cxn ang="0">
                    <a:pos x="1728" y="480"/>
                  </a:cxn>
                  <a:cxn ang="0">
                    <a:pos x="380" y="482"/>
                  </a:cxn>
                  <a:cxn ang="0">
                    <a:pos x="354" y="480"/>
                  </a:cxn>
                  <a:cxn ang="0">
                    <a:pos x="308" y="489"/>
                  </a:cxn>
                  <a:cxn ang="0">
                    <a:pos x="246" y="531"/>
                  </a:cxn>
                  <a:cxn ang="0">
                    <a:pos x="206" y="597"/>
                  </a:cxn>
                  <a:cxn ang="0">
                    <a:pos x="192" y="666"/>
                  </a:cxn>
                  <a:cxn ang="0">
                    <a:pos x="192" y="735"/>
                  </a:cxn>
                  <a:cxn ang="0">
                    <a:pos x="0" y="735"/>
                  </a:cxn>
                  <a:cxn ang="0">
                    <a:pos x="0" y="480"/>
                  </a:cxn>
                  <a:cxn ang="0">
                    <a:pos x="0" y="0"/>
                  </a:cxn>
                  <a:cxn ang="0">
                    <a:pos x="1728" y="0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pPr eaLnBrk="0" hangingPunct="0">
                  <a:defRPr/>
                </a:pPr>
                <a:endParaRPr lang="en-US" dirty="0"/>
              </a:p>
            </p:txBody>
          </p:sp>
        </p:grpSp>
        <p:grpSp>
          <p:nvGrpSpPr>
            <p:cNvPr id="4" name="Group 6"/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5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dirty="0"/>
              </a:p>
            </p:txBody>
          </p:sp>
          <p:sp>
            <p:nvSpPr>
              <p:cNvPr id="6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dirty="0"/>
              </a:p>
            </p:txBody>
          </p:sp>
        </p:grpSp>
      </p:grpSp>
      <p:sp>
        <p:nvSpPr>
          <p:cNvPr id="9" name="Text Box 21"/>
          <p:cNvSpPr txBox="1">
            <a:spLocks noChangeArrowheads="1"/>
          </p:cNvSpPr>
          <p:nvPr userDrawn="1"/>
        </p:nvSpPr>
        <p:spPr bwMode="auto">
          <a:xfrm>
            <a:off x="-3175" y="3276600"/>
            <a:ext cx="492125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ot="10800000" vert="eaVert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000" b="1" dirty="0"/>
              <a:t>Lesson 1</a:t>
            </a:r>
          </a:p>
        </p:txBody>
      </p:sp>
      <p:sp>
        <p:nvSpPr>
          <p:cNvPr id="10" name="Footer Placeholder 3"/>
          <p:cNvSpPr txBox="1">
            <a:spLocks/>
          </p:cNvSpPr>
          <p:nvPr userDrawn="1"/>
        </p:nvSpPr>
        <p:spPr bwMode="auto">
          <a:xfrm>
            <a:off x="1676400" y="6230938"/>
            <a:ext cx="7164388" cy="47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r">
              <a:defRPr/>
            </a:pPr>
            <a:r>
              <a:rPr lang="en-US" b="1" dirty="0">
                <a:latin typeface="Arial" pitchFamily="34" charset="0"/>
              </a:rPr>
              <a:t>CLB: MS Office 2007 Companion</a:t>
            </a:r>
          </a:p>
        </p:txBody>
      </p:sp>
      <p:sp>
        <p:nvSpPr>
          <p:cNvPr id="11" name="Text Box 14"/>
          <p:cNvSpPr txBox="1">
            <a:spLocks noChangeArrowheads="1"/>
          </p:cNvSpPr>
          <p:nvPr userDrawn="1"/>
        </p:nvSpPr>
        <p:spPr bwMode="auto">
          <a:xfrm>
            <a:off x="914400" y="6400800"/>
            <a:ext cx="3886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b="1" dirty="0">
                <a:latin typeface="Arial" pitchFamily="34" charset="0"/>
              </a:rPr>
              <a:t>Campbell</a:t>
            </a: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6DA629-524D-4295-9D5C-D74AF03A12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BF5104-BB51-498E-AC05-D5305DC00A1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99D123-D2E2-440F-A703-111A7DAB71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 userDrawn="1"/>
        </p:nvGrpSpPr>
        <p:grpSpPr bwMode="auto">
          <a:xfrm>
            <a:off x="0" y="0"/>
            <a:ext cx="7620000" cy="6858000"/>
            <a:chOff x="0" y="0"/>
            <a:chExt cx="4800" cy="4320"/>
          </a:xfrm>
        </p:grpSpPr>
        <p:grpSp>
          <p:nvGrpSpPr>
            <p:cNvPr id="1033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69636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dirty="0"/>
              </a:p>
            </p:txBody>
          </p:sp>
          <p:sp>
            <p:nvSpPr>
              <p:cNvPr id="69637" name="Freeform 5"/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/>
                <a:ahLst/>
                <a:cxnLst>
                  <a:cxn ang="0">
                    <a:pos x="1728" y="0"/>
                  </a:cxn>
                  <a:cxn ang="0">
                    <a:pos x="1728" y="480"/>
                  </a:cxn>
                  <a:cxn ang="0">
                    <a:pos x="380" y="482"/>
                  </a:cxn>
                  <a:cxn ang="0">
                    <a:pos x="354" y="480"/>
                  </a:cxn>
                  <a:cxn ang="0">
                    <a:pos x="308" y="489"/>
                  </a:cxn>
                  <a:cxn ang="0">
                    <a:pos x="246" y="531"/>
                  </a:cxn>
                  <a:cxn ang="0">
                    <a:pos x="206" y="597"/>
                  </a:cxn>
                  <a:cxn ang="0">
                    <a:pos x="192" y="666"/>
                  </a:cxn>
                  <a:cxn ang="0">
                    <a:pos x="192" y="735"/>
                  </a:cxn>
                  <a:cxn ang="0">
                    <a:pos x="0" y="735"/>
                  </a:cxn>
                  <a:cxn ang="0">
                    <a:pos x="0" y="480"/>
                  </a:cxn>
                  <a:cxn ang="0">
                    <a:pos x="0" y="0"/>
                  </a:cxn>
                  <a:cxn ang="0">
                    <a:pos x="1728" y="0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pPr eaLnBrk="0" hangingPunct="0">
                  <a:defRPr/>
                </a:pPr>
                <a:endParaRPr lang="en-US" dirty="0"/>
              </a:p>
            </p:txBody>
          </p:sp>
        </p:grpSp>
        <p:grpSp>
          <p:nvGrpSpPr>
            <p:cNvPr id="1034" name="Group 6"/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69639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dirty="0"/>
              </a:p>
            </p:txBody>
          </p:sp>
          <p:sp>
            <p:nvSpPr>
              <p:cNvPr id="69640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dirty="0"/>
              </a:p>
            </p:txBody>
          </p:sp>
        </p:grpSp>
      </p:grpSp>
      <p:sp>
        <p:nvSpPr>
          <p:cNvPr id="1027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0"/>
            <a:ext cx="7924800" cy="1143000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362200"/>
            <a:ext cx="7693025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9653" name="Text Box 21"/>
          <p:cNvSpPr txBox="1">
            <a:spLocks noChangeArrowheads="1"/>
          </p:cNvSpPr>
          <p:nvPr userDrawn="1"/>
        </p:nvSpPr>
        <p:spPr bwMode="auto">
          <a:xfrm>
            <a:off x="152439" y="2895600"/>
            <a:ext cx="492443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ot="10800000" vert="eaVert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000" b="1" baseline="0" dirty="0" smtClean="0"/>
              <a:t>Excel </a:t>
            </a:r>
            <a:r>
              <a:rPr lang="en-US" sz="2000" b="1" dirty="0" smtClean="0"/>
              <a:t>Lesson 4</a:t>
            </a:r>
            <a:endParaRPr lang="en-US" sz="2000" b="1" dirty="0"/>
          </a:p>
        </p:txBody>
      </p:sp>
      <p:sp>
        <p:nvSpPr>
          <p:cNvPr id="1039" name="Text Box 15"/>
          <p:cNvSpPr txBox="1">
            <a:spLocks noChangeArrowheads="1"/>
          </p:cNvSpPr>
          <p:nvPr userDrawn="1"/>
        </p:nvSpPr>
        <p:spPr bwMode="auto">
          <a:xfrm>
            <a:off x="838200" y="6324600"/>
            <a:ext cx="3048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000" b="1" dirty="0" smtClean="0"/>
              <a:t>Pasewark &amp; Pasewark</a:t>
            </a:r>
            <a:endParaRPr lang="en-US" sz="2000" b="1" dirty="0"/>
          </a:p>
        </p:txBody>
      </p:sp>
      <p:sp>
        <p:nvSpPr>
          <p:cNvPr id="1040" name="Text Box 16"/>
          <p:cNvSpPr txBox="1">
            <a:spLocks noChangeArrowheads="1"/>
          </p:cNvSpPr>
          <p:nvPr userDrawn="1"/>
        </p:nvSpPr>
        <p:spPr bwMode="auto">
          <a:xfrm>
            <a:off x="4724400" y="6324600"/>
            <a:ext cx="4267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  <a:defRPr/>
            </a:pPr>
            <a:r>
              <a:rPr lang="en-US" sz="1800" b="1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Microsoft Office 2010 Introductory </a:t>
            </a:r>
            <a:endParaRPr lang="en-US" sz="2000" b="1" dirty="0"/>
          </a:p>
        </p:txBody>
      </p:sp>
      <p:pic>
        <p:nvPicPr>
          <p:cNvPr id="15" name="Picture 2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152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964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eaLnBrk="1" hangingPunct="1">
              <a:defRPr sz="2600" b="1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fld id="{887C4785-737E-47A6-A3E0-BD606DACAF1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1" r:id="rId2"/>
    <p:sldLayoutId id="2147483680" r:id="rId3"/>
    <p:sldLayoutId id="2147483679" r:id="rId4"/>
    <p:sldLayoutId id="2147483678" r:id="rId5"/>
    <p:sldLayoutId id="2147483677" r:id="rId6"/>
    <p:sldLayoutId id="2147483683" r:id="rId7"/>
    <p:sldLayoutId id="2147483676" r:id="rId8"/>
    <p:sldLayoutId id="2147483675" r:id="rId9"/>
    <p:sldLayoutId id="2147483674" r:id="rId10"/>
    <p:sldLayoutId id="2147483673" r:id="rId11"/>
    <p:sldLayoutId id="2147483672" r:id="rId12"/>
  </p:sldLayoutIdLst>
  <p:transition/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1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2A4F936E-69BF-43F9-9510-9E079A8CE8F4}" type="slidenum">
              <a:rPr lang="en-US" smtClean="0"/>
              <a:pPr/>
              <a:t>1</a:t>
            </a:fld>
            <a:endParaRPr lang="en-US" dirty="0" smtClean="0"/>
          </a:p>
        </p:txBody>
      </p:sp>
      <p:sp>
        <p:nvSpPr>
          <p:cNvPr id="16386" name="AutoShap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400" dirty="0" smtClean="0"/>
              <a:t>Excel Lesson 4</a:t>
            </a:r>
            <a:br>
              <a:rPr lang="en-US" sz="3400" dirty="0" smtClean="0"/>
            </a:br>
            <a:r>
              <a:rPr lang="en-US" sz="3200" dirty="0" smtClean="0"/>
              <a:t>Entering Worksheet Formulas</a:t>
            </a:r>
            <a:endParaRPr lang="en-US" sz="3400" dirty="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241800" cy="1822450"/>
          </a:xfrm>
        </p:spPr>
        <p:txBody>
          <a:bodyPr/>
          <a:lstStyle/>
          <a:p>
            <a:pPr eaLnBrk="1" hangingPunct="1"/>
            <a:r>
              <a:rPr lang="en-US" b="1" dirty="0" smtClean="0"/>
              <a:t>Microsoft Office 2010 Introductory</a:t>
            </a:r>
            <a:endParaRPr lang="en-US" dirty="0" smtClean="0"/>
          </a:p>
        </p:txBody>
      </p:sp>
      <p:sp>
        <p:nvSpPr>
          <p:cNvPr id="16388" name="Text Box 6"/>
          <p:cNvSpPr txBox="1">
            <a:spLocks noChangeArrowheads="1"/>
          </p:cNvSpPr>
          <p:nvPr/>
        </p:nvSpPr>
        <p:spPr bwMode="auto">
          <a:xfrm>
            <a:off x="609600" y="6248400"/>
            <a:ext cx="2667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dirty="0"/>
          </a:p>
        </p:txBody>
      </p:sp>
      <p:sp>
        <p:nvSpPr>
          <p:cNvPr id="16389" name="Text Box 7"/>
          <p:cNvSpPr txBox="1">
            <a:spLocks noChangeArrowheads="1"/>
          </p:cNvSpPr>
          <p:nvPr/>
        </p:nvSpPr>
        <p:spPr bwMode="auto">
          <a:xfrm>
            <a:off x="685800" y="6324600"/>
            <a:ext cx="3048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b="1" dirty="0" smtClean="0"/>
              <a:t>Pasewark &amp; Pasewark</a:t>
            </a:r>
            <a:endParaRPr lang="en-US" sz="20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Entering a Formula (continued)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Order of evaluation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9357B5-0756-4F1C-8CE0-A38FD7FF2699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3200400"/>
            <a:ext cx="6124575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698578E-FDB1-4372-AD30-2E5C40FDD34F}" type="slidenum">
              <a:rPr lang="en-US" smtClean="0"/>
              <a:pPr/>
              <a:t>11</a:t>
            </a:fld>
            <a:endParaRPr lang="en-US" dirty="0" smtClean="0"/>
          </a:p>
        </p:txBody>
      </p:sp>
      <p:sp>
        <p:nvSpPr>
          <p:cNvPr id="21506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5737C02A-06E1-45C7-BAA2-11B624447972}" type="slidenum">
              <a:rPr lang="en-US" sz="2600" b="1">
                <a:solidFill>
                  <a:schemeClr val="bg1"/>
                </a:solidFill>
              </a:rPr>
              <a:pPr/>
              <a:t>11</a:t>
            </a:fld>
            <a:endParaRPr lang="en-US" sz="2600" b="1" dirty="0">
              <a:solidFill>
                <a:schemeClr val="bg1"/>
              </a:solidFill>
            </a:endParaRPr>
          </a:p>
        </p:txBody>
      </p:sp>
      <p:sp>
        <p:nvSpPr>
          <p:cNvPr id="21507" name="Slide Number Placeholder 5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E8C6EF71-21AF-470D-9168-B659540BE69C}" type="slidenum">
              <a:rPr lang="en-US" sz="2600" b="1">
                <a:solidFill>
                  <a:schemeClr val="bg1"/>
                </a:solidFill>
              </a:rPr>
              <a:pPr/>
              <a:t>11</a:t>
            </a:fld>
            <a:endParaRPr lang="en-US" sz="2600" b="1" dirty="0">
              <a:solidFill>
                <a:schemeClr val="bg1"/>
              </a:solidFill>
            </a:endParaRPr>
          </a:p>
        </p:txBody>
      </p:sp>
      <p:sp>
        <p:nvSpPr>
          <p:cNvPr id="21508" name="AutoShape 2"/>
          <p:cNvSpPr>
            <a:spLocks noGrp="1" noChangeArrowheads="1"/>
          </p:cNvSpPr>
          <p:nvPr>
            <p:ph type="title"/>
          </p:nvPr>
        </p:nvSpPr>
        <p:spPr>
          <a:xfrm>
            <a:off x="762000" y="762000"/>
            <a:ext cx="83820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Editing Formulas</a:t>
            </a:r>
          </a:p>
        </p:txBody>
      </p:sp>
      <p:sp>
        <p:nvSpPr>
          <p:cNvPr id="215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2362200"/>
            <a:ext cx="7693025" cy="1828800"/>
          </a:xfrm>
        </p:spPr>
        <p:txBody>
          <a:bodyPr>
            <a:normAutofit/>
          </a:bodyPr>
          <a:lstStyle/>
          <a:p>
            <a:pPr lvl="0"/>
            <a:r>
              <a:rPr lang="en-US" dirty="0" smtClean="0"/>
              <a:t>If you enter a formula with an incorrect structure in a cell, Excel opens a dialog box that explains the error and provides a possible correction. 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4191000"/>
            <a:ext cx="6096000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3962400" y="5867400"/>
            <a:ext cx="204254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Formula error message</a:t>
            </a:r>
            <a:endParaRPr lang="en-US" sz="1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698578E-FDB1-4372-AD30-2E5C40FDD34F}" type="slidenum">
              <a:rPr lang="en-US" smtClean="0"/>
              <a:pPr/>
              <a:t>12</a:t>
            </a:fld>
            <a:endParaRPr lang="en-US" dirty="0" smtClean="0"/>
          </a:p>
        </p:txBody>
      </p:sp>
      <p:sp>
        <p:nvSpPr>
          <p:cNvPr id="21506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5737C02A-06E1-45C7-BAA2-11B624447972}" type="slidenum">
              <a:rPr lang="en-US" sz="2600" b="1">
                <a:solidFill>
                  <a:schemeClr val="bg1"/>
                </a:solidFill>
              </a:rPr>
              <a:pPr/>
              <a:t>12</a:t>
            </a:fld>
            <a:endParaRPr lang="en-US" sz="2600" b="1" dirty="0">
              <a:solidFill>
                <a:schemeClr val="bg1"/>
              </a:solidFill>
            </a:endParaRPr>
          </a:p>
        </p:txBody>
      </p:sp>
      <p:sp>
        <p:nvSpPr>
          <p:cNvPr id="21507" name="Slide Number Placeholder 5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E8C6EF71-21AF-470D-9168-B659540BE69C}" type="slidenum">
              <a:rPr lang="en-US" sz="2600" b="1">
                <a:solidFill>
                  <a:schemeClr val="bg1"/>
                </a:solidFill>
              </a:rPr>
              <a:pPr/>
              <a:t>12</a:t>
            </a:fld>
            <a:endParaRPr lang="en-US" sz="2600" b="1" dirty="0">
              <a:solidFill>
                <a:schemeClr val="bg1"/>
              </a:solidFill>
            </a:endParaRPr>
          </a:p>
        </p:txBody>
      </p:sp>
      <p:sp>
        <p:nvSpPr>
          <p:cNvPr id="21508" name="AutoShape 2"/>
          <p:cNvSpPr>
            <a:spLocks noGrp="1" noChangeArrowheads="1"/>
          </p:cNvSpPr>
          <p:nvPr>
            <p:ph type="title"/>
          </p:nvPr>
        </p:nvSpPr>
        <p:spPr>
          <a:xfrm>
            <a:off x="762000" y="762000"/>
            <a:ext cx="83820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Editing Formulas (continued)</a:t>
            </a:r>
          </a:p>
        </p:txBody>
      </p:sp>
      <p:sp>
        <p:nvSpPr>
          <p:cNvPr id="215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2362200"/>
            <a:ext cx="7693025" cy="3962400"/>
          </a:xfrm>
        </p:spPr>
        <p:txBody>
          <a:bodyPr>
            <a:noAutofit/>
          </a:bodyPr>
          <a:lstStyle/>
          <a:p>
            <a:pPr lvl="0"/>
            <a:r>
              <a:rPr lang="en-US" dirty="0" smtClean="0"/>
              <a:t>If you discover that you need to make a correction, you can edit the formula. </a:t>
            </a:r>
          </a:p>
          <a:p>
            <a:pPr lvl="0"/>
            <a:r>
              <a:rPr lang="en-US" dirty="0" smtClean="0"/>
              <a:t>Click the cell with the formula you want to edit. Press the F2 key or double-click the cell to enter editing mode or click in the Formula Bar.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698578E-FDB1-4372-AD30-2E5C40FDD34F}" type="slidenum">
              <a:rPr lang="en-US" smtClean="0"/>
              <a:pPr/>
              <a:t>13</a:t>
            </a:fld>
            <a:endParaRPr lang="en-US" dirty="0" smtClean="0"/>
          </a:p>
        </p:txBody>
      </p:sp>
      <p:sp>
        <p:nvSpPr>
          <p:cNvPr id="21506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5737C02A-06E1-45C7-BAA2-11B624447972}" type="slidenum">
              <a:rPr lang="en-US" sz="2600" b="1">
                <a:solidFill>
                  <a:schemeClr val="bg1"/>
                </a:solidFill>
              </a:rPr>
              <a:pPr/>
              <a:t>13</a:t>
            </a:fld>
            <a:endParaRPr lang="en-US" sz="2600" b="1" dirty="0">
              <a:solidFill>
                <a:schemeClr val="bg1"/>
              </a:solidFill>
            </a:endParaRPr>
          </a:p>
        </p:txBody>
      </p:sp>
      <p:sp>
        <p:nvSpPr>
          <p:cNvPr id="21507" name="Slide Number Placeholder 5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E8C6EF71-21AF-470D-9168-B659540BE69C}" type="slidenum">
              <a:rPr lang="en-US" sz="2600" b="1">
                <a:solidFill>
                  <a:schemeClr val="bg1"/>
                </a:solidFill>
              </a:rPr>
              <a:pPr/>
              <a:t>13</a:t>
            </a:fld>
            <a:endParaRPr lang="en-US" sz="2600" b="1" dirty="0">
              <a:solidFill>
                <a:schemeClr val="bg1"/>
              </a:solidFill>
            </a:endParaRPr>
          </a:p>
        </p:txBody>
      </p:sp>
      <p:sp>
        <p:nvSpPr>
          <p:cNvPr id="21508" name="AutoShape 2"/>
          <p:cNvSpPr>
            <a:spLocks noGrp="1" noChangeArrowheads="1"/>
          </p:cNvSpPr>
          <p:nvPr>
            <p:ph type="title"/>
          </p:nvPr>
        </p:nvSpPr>
        <p:spPr>
          <a:xfrm>
            <a:off x="762000" y="762000"/>
            <a:ext cx="83820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Comparing Relative, Absolute, and Mixed Cell References</a:t>
            </a:r>
          </a:p>
        </p:txBody>
      </p:sp>
      <p:sp>
        <p:nvSpPr>
          <p:cNvPr id="215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2362200"/>
            <a:ext cx="7693025" cy="3962400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US" sz="3000" dirty="0" smtClean="0"/>
              <a:t>A </a:t>
            </a:r>
            <a:r>
              <a:rPr lang="en-US" sz="3000" b="1" dirty="0" smtClean="0"/>
              <a:t>relative cell reference </a:t>
            </a:r>
            <a:r>
              <a:rPr lang="en-US" sz="3000" dirty="0" smtClean="0"/>
              <a:t>adjusts to its new location when copied or moved to another cell.</a:t>
            </a:r>
          </a:p>
          <a:p>
            <a:pPr lvl="0"/>
            <a:r>
              <a:rPr lang="en-US" sz="3000" b="1" dirty="0" smtClean="0"/>
              <a:t>Absolute cell references </a:t>
            </a:r>
            <a:r>
              <a:rPr lang="en-US" sz="3000" dirty="0" smtClean="0"/>
              <a:t>do not change when copied or moved to a new cell. </a:t>
            </a:r>
          </a:p>
          <a:p>
            <a:pPr lvl="0"/>
            <a:r>
              <a:rPr lang="en-US" sz="3000" dirty="0" smtClean="0"/>
              <a:t>Cell references that contain both relative and absolute references are called </a:t>
            </a:r>
            <a:r>
              <a:rPr lang="en-US" sz="3000" b="1" dirty="0" smtClean="0"/>
              <a:t>mixed cell references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References preceded by a dollar sign do not change.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Comparing Relative, Absolute, and Mixed Cell References (continued)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Mixed cell references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9357B5-0756-4F1C-8CE0-A38FD7FF2699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3276600"/>
            <a:ext cx="7815262" cy="2010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528E6C53-A1D8-44F5-AC19-CCADA6C6CFA2}" type="slidenum">
              <a:rPr lang="en-US" smtClean="0"/>
              <a:pPr/>
              <a:t>15</a:t>
            </a:fld>
            <a:endParaRPr lang="en-US" dirty="0" smtClean="0"/>
          </a:p>
        </p:txBody>
      </p:sp>
      <p:sp>
        <p:nvSpPr>
          <p:cNvPr id="23554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8C670429-15F8-4329-95CB-2760F1C104AF}" type="slidenum">
              <a:rPr lang="en-US" sz="2600" b="1">
                <a:solidFill>
                  <a:schemeClr val="bg1"/>
                </a:solidFill>
              </a:rPr>
              <a:pPr/>
              <a:t>15</a:t>
            </a:fld>
            <a:endParaRPr lang="en-US" sz="2600" b="1" dirty="0">
              <a:solidFill>
                <a:schemeClr val="bg1"/>
              </a:solidFill>
            </a:endParaRPr>
          </a:p>
        </p:txBody>
      </p:sp>
      <p:sp>
        <p:nvSpPr>
          <p:cNvPr id="2355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Creating Formulas Quickly</a:t>
            </a:r>
          </a:p>
        </p:txBody>
      </p:sp>
      <p:sp>
        <p:nvSpPr>
          <p:cNvPr id="23556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838200" y="2362200"/>
            <a:ext cx="7693025" cy="4191000"/>
          </a:xfrm>
        </p:spPr>
        <p:txBody>
          <a:bodyPr>
            <a:normAutofit/>
          </a:bodyPr>
          <a:lstStyle/>
          <a:p>
            <a:pPr lvl="0"/>
            <a:r>
              <a:rPr lang="en-US" dirty="0" smtClean="0"/>
              <a:t>You can include cell references in a formula by using the </a:t>
            </a:r>
            <a:r>
              <a:rPr lang="en-US" b="1" dirty="0" smtClean="0"/>
              <a:t>point-and-click method </a:t>
            </a:r>
            <a:r>
              <a:rPr lang="en-US" dirty="0" smtClean="0"/>
              <a:t>to click each cell rather than typing a cell reference. </a:t>
            </a:r>
          </a:p>
          <a:p>
            <a:pPr lvl="0"/>
            <a:r>
              <a:rPr lang="en-US" dirty="0" smtClean="0"/>
              <a:t>Worksheet users frequently need to add long columns or rows of numbers. To use the </a:t>
            </a:r>
            <a:r>
              <a:rPr lang="en-US" b="1" dirty="0" smtClean="0"/>
              <a:t>Sum button</a:t>
            </a:r>
            <a:r>
              <a:rPr lang="en-US" dirty="0" smtClean="0"/>
              <a:t>, click the cell where you want the total to appear, and then click the Sum button.</a:t>
            </a:r>
          </a:p>
        </p:txBody>
      </p:sp>
      <p:sp>
        <p:nvSpPr>
          <p:cNvPr id="23557" name="Slide Number Placeholder 3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3A344EB1-7539-4EC3-B65C-005E167CAC81}" type="slidenum">
              <a:rPr lang="en-US" sz="2600" b="1">
                <a:solidFill>
                  <a:schemeClr val="bg1"/>
                </a:solidFill>
              </a:rPr>
              <a:pPr/>
              <a:t>15</a:t>
            </a:fld>
            <a:endParaRPr lang="en-US" sz="2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528E6C53-A1D8-44F5-AC19-CCADA6C6CFA2}" type="slidenum">
              <a:rPr lang="en-US" smtClean="0"/>
              <a:pPr/>
              <a:t>16</a:t>
            </a:fld>
            <a:endParaRPr lang="en-US" dirty="0" smtClean="0"/>
          </a:p>
        </p:txBody>
      </p:sp>
      <p:sp>
        <p:nvSpPr>
          <p:cNvPr id="23554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8C670429-15F8-4329-95CB-2760F1C104AF}" type="slidenum">
              <a:rPr lang="en-US" sz="2600" b="1">
                <a:solidFill>
                  <a:schemeClr val="bg1"/>
                </a:solidFill>
              </a:rPr>
              <a:pPr/>
              <a:t>16</a:t>
            </a:fld>
            <a:endParaRPr lang="en-US" sz="2600" b="1" dirty="0">
              <a:solidFill>
                <a:schemeClr val="bg1"/>
              </a:solidFill>
            </a:endParaRPr>
          </a:p>
        </p:txBody>
      </p:sp>
      <p:sp>
        <p:nvSpPr>
          <p:cNvPr id="2355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Previewing Calculations</a:t>
            </a:r>
          </a:p>
        </p:txBody>
      </p:sp>
      <p:sp>
        <p:nvSpPr>
          <p:cNvPr id="23556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838200" y="2362200"/>
            <a:ext cx="7693025" cy="4267200"/>
          </a:xfrm>
        </p:spPr>
        <p:txBody>
          <a:bodyPr>
            <a:normAutofit/>
          </a:bodyPr>
          <a:lstStyle/>
          <a:p>
            <a:pPr lvl="0"/>
            <a:r>
              <a:rPr lang="en-US" dirty="0" smtClean="0"/>
              <a:t>When you select a range that contains numbers, the status bar shows the results of common calculations for the range.</a:t>
            </a:r>
          </a:p>
          <a:p>
            <a:pPr lvl="0"/>
            <a:r>
              <a:rPr lang="en-US" dirty="0" smtClean="0"/>
              <a:t>By default, these calculations display the average value in the selected range, a count of the number of values in the selected range, and a sum of the values in the selected range. </a:t>
            </a:r>
          </a:p>
        </p:txBody>
      </p:sp>
      <p:sp>
        <p:nvSpPr>
          <p:cNvPr id="23557" name="Slide Number Placeholder 3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3A344EB1-7539-4EC3-B65C-005E167CAC81}" type="slidenum">
              <a:rPr lang="en-US" sz="2600" b="1">
                <a:solidFill>
                  <a:schemeClr val="bg1"/>
                </a:solidFill>
              </a:rPr>
              <a:pPr/>
              <a:t>16</a:t>
            </a:fld>
            <a:endParaRPr lang="en-US" sz="2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Previewing Calculations (continued)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Summary calculation options for the status bar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9357B5-0756-4F1C-8CE0-A38FD7FF2699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2971800"/>
            <a:ext cx="5533748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D059463-CAB4-412C-9C0A-E6BEBD24D357}" type="slidenum">
              <a:rPr lang="en-US" smtClean="0"/>
              <a:pPr/>
              <a:t>18</a:t>
            </a:fld>
            <a:endParaRPr lang="en-US" dirty="0" smtClean="0"/>
          </a:p>
        </p:txBody>
      </p:sp>
      <p:sp>
        <p:nvSpPr>
          <p:cNvPr id="25602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EBAFB979-94DD-4BCB-8037-8094083FF979}" type="slidenum">
              <a:rPr lang="en-US" sz="2600" b="1">
                <a:solidFill>
                  <a:schemeClr val="bg1"/>
                </a:solidFill>
              </a:rPr>
              <a:pPr/>
              <a:t>18</a:t>
            </a:fld>
            <a:endParaRPr lang="en-US" sz="2600" b="1" dirty="0">
              <a:solidFill>
                <a:schemeClr val="bg1"/>
              </a:solidFill>
            </a:endParaRPr>
          </a:p>
        </p:txBody>
      </p:sp>
      <p:sp>
        <p:nvSpPr>
          <p:cNvPr id="25603" name="Title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8153400" cy="1143000"/>
          </a:xfrm>
        </p:spPr>
        <p:txBody>
          <a:bodyPr/>
          <a:lstStyle/>
          <a:p>
            <a:r>
              <a:rPr lang="en-US" dirty="0" smtClean="0"/>
              <a:t>Showing Formulas in the Worksheet</a:t>
            </a:r>
          </a:p>
        </p:txBody>
      </p:sp>
      <p:sp>
        <p:nvSpPr>
          <p:cNvPr id="25604" name="Slide Number Placeholder 3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89DED729-070D-4F1B-95D7-32DB0854F7E1}" type="slidenum">
              <a:rPr lang="en-US" sz="2600" b="1">
                <a:solidFill>
                  <a:schemeClr val="bg1"/>
                </a:solidFill>
              </a:rPr>
              <a:pPr/>
              <a:t>18</a:t>
            </a:fld>
            <a:endParaRPr lang="en-US" sz="2600" b="1" dirty="0">
              <a:solidFill>
                <a:schemeClr val="bg1"/>
              </a:solidFill>
            </a:endParaRPr>
          </a:p>
        </p:txBody>
      </p:sp>
      <p:sp>
        <p:nvSpPr>
          <p:cNvPr id="10" name="Rectangle 7"/>
          <p:cNvSpPr txBox="1">
            <a:spLocks noChangeArrowheads="1"/>
          </p:cNvSpPr>
          <p:nvPr/>
        </p:nvSpPr>
        <p:spPr bwMode="auto">
          <a:xfrm>
            <a:off x="838200" y="2362200"/>
            <a:ext cx="7693025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</a:pPr>
            <a:r>
              <a:rPr lang="en-US" sz="2800" dirty="0" smtClean="0"/>
              <a:t>At times you may find it simpler to organize formulas and detect errors when formulas are displayed in their cells. </a:t>
            </a:r>
          </a:p>
          <a:p>
            <a:pPr marL="342900" lvl="0" indent="-3429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</a:pPr>
            <a:r>
              <a:rPr lang="en-US" sz="2800" dirty="0" smtClean="0"/>
              <a:t>To do this, click the Formulas tab on the Ribbon, and then, in the Formula Auditing group, click the Show Formulas button. The formulas replace the formula results in the worksheet.</a:t>
            </a:r>
            <a:endParaRPr lang="en-US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D059463-CAB4-412C-9C0A-E6BEBD24D357}" type="slidenum">
              <a:rPr lang="en-US" smtClean="0"/>
              <a:pPr/>
              <a:t>19</a:t>
            </a:fld>
            <a:endParaRPr lang="en-US" dirty="0" smtClean="0"/>
          </a:p>
        </p:txBody>
      </p:sp>
      <p:sp>
        <p:nvSpPr>
          <p:cNvPr id="25602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EBAFB979-94DD-4BCB-8037-8094083FF979}" type="slidenum">
              <a:rPr lang="en-US" sz="2600" b="1">
                <a:solidFill>
                  <a:schemeClr val="bg1"/>
                </a:solidFill>
              </a:rPr>
              <a:pPr/>
              <a:t>19</a:t>
            </a:fld>
            <a:endParaRPr lang="en-US" sz="2600" b="1" dirty="0">
              <a:solidFill>
                <a:schemeClr val="bg1"/>
              </a:solidFill>
            </a:endParaRPr>
          </a:p>
        </p:txBody>
      </p:sp>
      <p:sp>
        <p:nvSpPr>
          <p:cNvPr id="25603" name="Title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8153400" cy="1143000"/>
          </a:xfrm>
        </p:spPr>
        <p:txBody>
          <a:bodyPr/>
          <a:lstStyle/>
          <a:p>
            <a:r>
              <a:rPr lang="en-US" dirty="0" smtClean="0"/>
              <a:t>Calculating Formulas Manually</a:t>
            </a:r>
          </a:p>
        </p:txBody>
      </p:sp>
      <p:sp>
        <p:nvSpPr>
          <p:cNvPr id="25604" name="Slide Number Placeholder 3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89DED729-070D-4F1B-95D7-32DB0854F7E1}" type="slidenum">
              <a:rPr lang="en-US" sz="2600" b="1">
                <a:solidFill>
                  <a:schemeClr val="bg1"/>
                </a:solidFill>
              </a:rPr>
              <a:pPr/>
              <a:t>19</a:t>
            </a:fld>
            <a:endParaRPr lang="en-US" sz="2600" b="1" dirty="0">
              <a:solidFill>
                <a:schemeClr val="bg1"/>
              </a:solidFill>
            </a:endParaRPr>
          </a:p>
        </p:txBody>
      </p:sp>
      <p:sp>
        <p:nvSpPr>
          <p:cNvPr id="10" name="Rectangle 7"/>
          <p:cNvSpPr txBox="1">
            <a:spLocks noChangeArrowheads="1"/>
          </p:cNvSpPr>
          <p:nvPr/>
        </p:nvSpPr>
        <p:spPr bwMode="auto">
          <a:xfrm>
            <a:off x="838200" y="2362200"/>
            <a:ext cx="7693025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</a:pPr>
            <a:r>
              <a:rPr lang="en-US" sz="2800" dirty="0" smtClean="0"/>
              <a:t>When you need to edit a worksheet with many formulas, you can specify </a:t>
            </a:r>
            <a:r>
              <a:rPr lang="en-US" sz="2800" b="1" dirty="0" smtClean="0"/>
              <a:t>manual calculation</a:t>
            </a:r>
            <a:r>
              <a:rPr lang="en-US" sz="2800" dirty="0" smtClean="0"/>
              <a:t>, which lets you determine when Excel calculates the formulas. </a:t>
            </a:r>
          </a:p>
          <a:p>
            <a:pPr marL="342900" lvl="0" indent="-3429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</a:pPr>
            <a:r>
              <a:rPr lang="en-US" sz="2800" dirty="0" smtClean="0"/>
              <a:t>The Formulas tab on the Ribbon contains all the buttons you need when working with manual calculations. </a:t>
            </a:r>
            <a:endParaRPr lang="en-US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3769EB59-9793-4B47-8BE4-4A8B6681B855}" type="slidenum">
              <a:rPr lang="en-US" smtClean="0"/>
              <a:pPr/>
              <a:t>2</a:t>
            </a:fld>
            <a:endParaRPr lang="en-US" dirty="0" smtClean="0"/>
          </a:p>
        </p:txBody>
      </p:sp>
      <p:sp>
        <p:nvSpPr>
          <p:cNvPr id="18434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091B3FC7-AE07-49A7-8866-40A3DCAD554D}" type="slidenum">
              <a:rPr lang="en-US" sz="2600" b="1">
                <a:solidFill>
                  <a:schemeClr val="bg1"/>
                </a:solidFill>
              </a:rPr>
              <a:pPr/>
              <a:t>2</a:t>
            </a:fld>
            <a:endParaRPr lang="en-US" sz="2600" b="1" dirty="0">
              <a:solidFill>
                <a:schemeClr val="bg1"/>
              </a:solidFill>
            </a:endParaRPr>
          </a:p>
        </p:txBody>
      </p:sp>
      <p:sp>
        <p:nvSpPr>
          <p:cNvPr id="18435" name="Slide Number Placeholder 5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DED19086-1667-4B58-8A85-0400463DC0CE}" type="slidenum">
              <a:rPr lang="en-US" sz="2600" b="1">
                <a:solidFill>
                  <a:schemeClr val="bg1"/>
                </a:solidFill>
              </a:rPr>
              <a:pPr/>
              <a:t>2</a:t>
            </a:fld>
            <a:endParaRPr lang="en-US" sz="2600" b="1" dirty="0">
              <a:solidFill>
                <a:schemeClr val="bg1"/>
              </a:solidFill>
            </a:endParaRPr>
          </a:p>
        </p:txBody>
      </p:sp>
      <p:sp>
        <p:nvSpPr>
          <p:cNvPr id="1843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Objectives</a:t>
            </a:r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Enter and edit formulas. </a:t>
            </a:r>
          </a:p>
          <a:p>
            <a:r>
              <a:rPr lang="en-US" dirty="0" smtClean="0"/>
              <a:t>Distinguish between relative, absolute, and mixed cell references. </a:t>
            </a:r>
          </a:p>
          <a:p>
            <a:r>
              <a:rPr lang="en-US" dirty="0" smtClean="0"/>
              <a:t>Use the point-and-click method to enter formulas. </a:t>
            </a:r>
          </a:p>
          <a:p>
            <a:r>
              <a:rPr lang="en-US" dirty="0" smtClean="0"/>
              <a:t>Use the Sum button to add values in a range.</a:t>
            </a: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FDC3746C-8506-46DB-8D77-E54FE36FC55F}" type="slidenum">
              <a:rPr lang="en-US" smtClean="0"/>
              <a:pPr/>
              <a:t>20</a:t>
            </a:fld>
            <a:endParaRPr lang="en-US" dirty="0" smtClean="0"/>
          </a:p>
        </p:txBody>
      </p:sp>
      <p:sp>
        <p:nvSpPr>
          <p:cNvPr id="46082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9E1D06E5-1A4D-4E7D-8945-DFF507080BC2}" type="slidenum">
              <a:rPr lang="en-US" sz="2600" b="1">
                <a:solidFill>
                  <a:schemeClr val="bg1"/>
                </a:solidFill>
              </a:rPr>
              <a:pPr/>
              <a:t>20</a:t>
            </a:fld>
            <a:endParaRPr lang="en-US" sz="2600" b="1" dirty="0">
              <a:solidFill>
                <a:schemeClr val="bg1"/>
              </a:solidFill>
            </a:endParaRPr>
          </a:p>
        </p:txBody>
      </p:sp>
      <p:sp>
        <p:nvSpPr>
          <p:cNvPr id="4608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Summary</a:t>
            </a:r>
          </a:p>
        </p:txBody>
      </p:sp>
      <p:sp>
        <p:nvSpPr>
          <p:cNvPr id="46084" name="Content Placeholder 2"/>
          <p:cNvSpPr>
            <a:spLocks noGrp="1"/>
          </p:cNvSpPr>
          <p:nvPr>
            <p:ph idx="1"/>
          </p:nvPr>
        </p:nvSpPr>
        <p:spPr>
          <a:xfrm>
            <a:off x="838200" y="2362200"/>
            <a:ext cx="7772400" cy="3724275"/>
          </a:xfrm>
        </p:spPr>
        <p:txBody>
          <a:bodyPr/>
          <a:lstStyle/>
          <a:p>
            <a:r>
              <a:rPr lang="en-US" sz="2600" dirty="0" smtClean="0"/>
              <a:t>Formulas are equations used to calculate values and display them in a cell. Formulas can include values referenced in other cells of the worksheet. Each formula begins with an equal sign and contains at least two operands and one operator. </a:t>
            </a:r>
          </a:p>
          <a:p>
            <a:r>
              <a:rPr lang="en-US" sz="2600" dirty="0" smtClean="0"/>
              <a:t>Formulas can include more than one operator. The order of evaluation determines the sequence used to calculate the value of a formula.</a:t>
            </a:r>
          </a:p>
        </p:txBody>
      </p:sp>
      <p:sp>
        <p:nvSpPr>
          <p:cNvPr id="46085" name="Slide Number Placeholder 3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CB21E974-40B4-49EB-8863-AC9E50041896}" type="slidenum">
              <a:rPr lang="en-US" sz="2600" b="1">
                <a:solidFill>
                  <a:schemeClr val="bg1"/>
                </a:solidFill>
              </a:rPr>
              <a:pPr/>
              <a:t>20</a:t>
            </a:fld>
            <a:endParaRPr lang="en-US" sz="2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FDC3746C-8506-46DB-8D77-E54FE36FC55F}" type="slidenum">
              <a:rPr lang="en-US" smtClean="0"/>
              <a:pPr/>
              <a:t>21</a:t>
            </a:fld>
            <a:endParaRPr lang="en-US" dirty="0" smtClean="0"/>
          </a:p>
        </p:txBody>
      </p:sp>
      <p:sp>
        <p:nvSpPr>
          <p:cNvPr id="46082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9E1D06E5-1A4D-4E7D-8945-DFF507080BC2}" type="slidenum">
              <a:rPr lang="en-US" sz="2600" b="1">
                <a:solidFill>
                  <a:schemeClr val="bg1"/>
                </a:solidFill>
              </a:rPr>
              <a:pPr/>
              <a:t>21</a:t>
            </a:fld>
            <a:endParaRPr lang="en-US" sz="2600" b="1" dirty="0">
              <a:solidFill>
                <a:schemeClr val="bg1"/>
              </a:solidFill>
            </a:endParaRPr>
          </a:p>
        </p:txBody>
      </p:sp>
      <p:sp>
        <p:nvSpPr>
          <p:cNvPr id="4608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Summary (continued)</a:t>
            </a:r>
          </a:p>
        </p:txBody>
      </p:sp>
      <p:sp>
        <p:nvSpPr>
          <p:cNvPr id="46084" name="Content Placeholder 2"/>
          <p:cNvSpPr>
            <a:spLocks noGrp="1"/>
          </p:cNvSpPr>
          <p:nvPr>
            <p:ph idx="1"/>
          </p:nvPr>
        </p:nvSpPr>
        <p:spPr>
          <a:xfrm>
            <a:off x="838200" y="2362200"/>
            <a:ext cx="7772400" cy="3724275"/>
          </a:xfrm>
        </p:spPr>
        <p:txBody>
          <a:bodyPr/>
          <a:lstStyle/>
          <a:p>
            <a:r>
              <a:rPr lang="en-US" sz="2600" dirty="0" smtClean="0"/>
              <a:t>When you enter a formula with an incorrect structure, Excel can correct the error for you, or you can choose to edit it yourself. To edit a formula, click the cell with the formula and then make changes in the Formula Bar. You can also double-click a formula and then edit the formula directly in the cell.</a:t>
            </a:r>
          </a:p>
        </p:txBody>
      </p:sp>
      <p:sp>
        <p:nvSpPr>
          <p:cNvPr id="46085" name="Slide Number Placeholder 3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CB21E974-40B4-49EB-8863-AC9E50041896}" type="slidenum">
              <a:rPr lang="en-US" sz="2600" b="1">
                <a:solidFill>
                  <a:schemeClr val="bg1"/>
                </a:solidFill>
              </a:rPr>
              <a:pPr/>
              <a:t>21</a:t>
            </a:fld>
            <a:endParaRPr lang="en-US" sz="2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3769EB59-9793-4B47-8BE4-4A8B6681B855}" type="slidenum">
              <a:rPr lang="en-US" smtClean="0"/>
              <a:pPr/>
              <a:t>3</a:t>
            </a:fld>
            <a:endParaRPr lang="en-US" dirty="0" smtClean="0"/>
          </a:p>
        </p:txBody>
      </p:sp>
      <p:sp>
        <p:nvSpPr>
          <p:cNvPr id="18434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091B3FC7-AE07-49A7-8866-40A3DCAD554D}" type="slidenum">
              <a:rPr lang="en-US" sz="2600" b="1">
                <a:solidFill>
                  <a:schemeClr val="bg1"/>
                </a:solidFill>
              </a:rPr>
              <a:pPr/>
              <a:t>3</a:t>
            </a:fld>
            <a:endParaRPr lang="en-US" sz="2600" b="1" dirty="0">
              <a:solidFill>
                <a:schemeClr val="bg1"/>
              </a:solidFill>
            </a:endParaRPr>
          </a:p>
        </p:txBody>
      </p:sp>
      <p:sp>
        <p:nvSpPr>
          <p:cNvPr id="18435" name="Slide Number Placeholder 5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DED19086-1667-4B58-8A85-0400463DC0CE}" type="slidenum">
              <a:rPr lang="en-US" sz="2600" b="1">
                <a:solidFill>
                  <a:schemeClr val="bg1"/>
                </a:solidFill>
              </a:rPr>
              <a:pPr/>
              <a:t>3</a:t>
            </a:fld>
            <a:endParaRPr lang="en-US" sz="2600" b="1" dirty="0">
              <a:solidFill>
                <a:schemeClr val="bg1"/>
              </a:solidFill>
            </a:endParaRPr>
          </a:p>
        </p:txBody>
      </p:sp>
      <p:sp>
        <p:nvSpPr>
          <p:cNvPr id="1843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Objectives (continued)</a:t>
            </a:r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Preview a calculation. </a:t>
            </a:r>
          </a:p>
          <a:p>
            <a:r>
              <a:rPr lang="en-US" dirty="0" smtClean="0"/>
              <a:t>Display formulas instead of results in a worksheet. </a:t>
            </a:r>
          </a:p>
          <a:p>
            <a:r>
              <a:rPr lang="en-US" dirty="0" smtClean="0"/>
              <a:t>Manually calculate formulas.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85A9ED91-E44E-43B6-83E5-9CBE21A193A1}" type="slidenum">
              <a:rPr lang="en-US" smtClean="0"/>
              <a:pPr/>
              <a:t>4</a:t>
            </a:fld>
            <a:endParaRPr lang="en-US" dirty="0" smtClean="0"/>
          </a:p>
        </p:txBody>
      </p:sp>
      <p:sp>
        <p:nvSpPr>
          <p:cNvPr id="20482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45E4295C-6A7A-4F8A-900C-5083E3DEE8A0}" type="slidenum">
              <a:rPr lang="en-US" sz="2600" b="1">
                <a:solidFill>
                  <a:schemeClr val="bg1"/>
                </a:solidFill>
              </a:rPr>
              <a:pPr/>
              <a:t>4</a:t>
            </a:fld>
            <a:endParaRPr lang="en-US" sz="2600" b="1" dirty="0">
              <a:solidFill>
                <a:schemeClr val="bg1"/>
              </a:solidFill>
            </a:endParaRPr>
          </a:p>
        </p:txBody>
      </p:sp>
      <p:sp>
        <p:nvSpPr>
          <p:cNvPr id="20483" name="Slide Number Placeholder 6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E210148C-BE59-462F-9197-79A8B0853633}" type="slidenum">
              <a:rPr lang="en-US" sz="2600" b="1">
                <a:solidFill>
                  <a:schemeClr val="bg1"/>
                </a:solidFill>
              </a:rPr>
              <a:pPr/>
              <a:t>4</a:t>
            </a:fld>
            <a:endParaRPr lang="en-US" sz="2600" b="1" dirty="0">
              <a:solidFill>
                <a:schemeClr val="bg1"/>
              </a:solidFill>
            </a:endParaRPr>
          </a:p>
        </p:txBody>
      </p:sp>
      <p:sp>
        <p:nvSpPr>
          <p:cNvPr id="2048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Vocabulary</a:t>
            </a:r>
          </a:p>
        </p:txBody>
      </p:sp>
      <p:sp>
        <p:nvSpPr>
          <p:cNvPr id="2048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38200" y="2362200"/>
            <a:ext cx="3810000" cy="3886200"/>
          </a:xfrm>
        </p:spPr>
        <p:txBody>
          <a:bodyPr/>
          <a:lstStyle/>
          <a:p>
            <a:r>
              <a:rPr lang="en-US" sz="2400" dirty="0" smtClean="0"/>
              <a:t>absolute cell reference</a:t>
            </a:r>
          </a:p>
          <a:p>
            <a:r>
              <a:rPr lang="en-US" sz="2400" dirty="0" smtClean="0"/>
              <a:t>formula</a:t>
            </a:r>
          </a:p>
          <a:p>
            <a:r>
              <a:rPr lang="en-US" sz="2400" dirty="0" smtClean="0"/>
              <a:t>manual calculation</a:t>
            </a:r>
          </a:p>
          <a:p>
            <a:r>
              <a:rPr lang="en-US" sz="2400" dirty="0" smtClean="0"/>
              <a:t>mixed cell reference</a:t>
            </a:r>
          </a:p>
          <a:p>
            <a:r>
              <a:rPr lang="en-US" sz="2400" dirty="0" smtClean="0"/>
              <a:t>operand</a:t>
            </a:r>
          </a:p>
        </p:txBody>
      </p:sp>
      <p:sp>
        <p:nvSpPr>
          <p:cNvPr id="2048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800599" y="2362200"/>
            <a:ext cx="3730625" cy="3962400"/>
          </a:xfrm>
        </p:spPr>
        <p:txBody>
          <a:bodyPr/>
          <a:lstStyle/>
          <a:p>
            <a:r>
              <a:rPr lang="en-US" sz="2400" dirty="0" smtClean="0"/>
              <a:t>operator</a:t>
            </a:r>
          </a:p>
          <a:p>
            <a:r>
              <a:rPr lang="en-US" sz="2400" dirty="0" smtClean="0"/>
              <a:t>order of evaluation</a:t>
            </a:r>
          </a:p>
          <a:p>
            <a:r>
              <a:rPr lang="en-US" sz="2400" dirty="0" smtClean="0"/>
              <a:t>point-and-click method</a:t>
            </a:r>
          </a:p>
          <a:p>
            <a:r>
              <a:rPr lang="en-US" sz="2400" dirty="0" smtClean="0"/>
              <a:t>relative cell reference</a:t>
            </a:r>
          </a:p>
          <a:p>
            <a:r>
              <a:rPr lang="en-US" sz="2400" dirty="0" smtClean="0"/>
              <a:t>Sum button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AutoShape 2"/>
          <p:cNvSpPr>
            <a:spLocks noGrp="1" noChangeArrowheads="1"/>
          </p:cNvSpPr>
          <p:nvPr>
            <p:ph type="title"/>
          </p:nvPr>
        </p:nvSpPr>
        <p:spPr>
          <a:xfrm>
            <a:off x="762000" y="762000"/>
            <a:ext cx="83820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What Are Formulas?</a:t>
            </a:r>
          </a:p>
        </p:txBody>
      </p:sp>
      <p:sp>
        <p:nvSpPr>
          <p:cNvPr id="21509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2362200"/>
            <a:ext cx="7693025" cy="3962400"/>
          </a:xfrm>
        </p:spPr>
        <p:txBody>
          <a:bodyPr/>
          <a:lstStyle/>
          <a:p>
            <a:r>
              <a:rPr lang="en-US" dirty="0" smtClean="0"/>
              <a:t>The equation used to calculate values based on numbers entered in cells is called a formula. </a:t>
            </a:r>
          </a:p>
          <a:p>
            <a:r>
              <a:rPr lang="en-US" dirty="0" smtClean="0"/>
              <a:t>Each </a:t>
            </a:r>
            <a:r>
              <a:rPr lang="en-US" b="1" dirty="0" smtClean="0"/>
              <a:t>formula</a:t>
            </a:r>
            <a:r>
              <a:rPr lang="en-US" dirty="0" smtClean="0"/>
              <a:t> begins with an equal sign (=).</a:t>
            </a:r>
          </a:p>
          <a:p>
            <a:r>
              <a:rPr lang="en-US" dirty="0" smtClean="0"/>
              <a:t>The results of the calculation appear in the cell in which the formula is entered.</a:t>
            </a:r>
          </a:p>
        </p:txBody>
      </p:sp>
      <p:sp>
        <p:nvSpPr>
          <p:cNvPr id="21505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698578E-FDB1-4372-AD30-2E5C40FDD34F}" type="slidenum">
              <a:rPr lang="en-US" smtClean="0"/>
              <a:pPr/>
              <a:t>5</a:t>
            </a:fld>
            <a:endParaRPr lang="en-US" dirty="0" smtClean="0"/>
          </a:p>
        </p:txBody>
      </p:sp>
      <p:sp>
        <p:nvSpPr>
          <p:cNvPr id="21506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5737C02A-06E1-45C7-BAA2-11B624447972}" type="slidenum">
              <a:rPr lang="en-US" sz="2600" b="1">
                <a:solidFill>
                  <a:schemeClr val="bg1"/>
                </a:solidFill>
              </a:rPr>
              <a:pPr/>
              <a:t>5</a:t>
            </a:fld>
            <a:endParaRPr lang="en-US" sz="2600" b="1" dirty="0">
              <a:solidFill>
                <a:schemeClr val="bg1"/>
              </a:solidFill>
            </a:endParaRPr>
          </a:p>
        </p:txBody>
      </p:sp>
      <p:sp>
        <p:nvSpPr>
          <p:cNvPr id="21507" name="Slide Number Placeholder 5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E8C6EF71-21AF-470D-9168-B659540BE69C}" type="slidenum">
              <a:rPr lang="en-US" sz="2600" b="1">
                <a:solidFill>
                  <a:schemeClr val="bg1"/>
                </a:solidFill>
              </a:rPr>
              <a:pPr/>
              <a:t>5</a:t>
            </a:fld>
            <a:endParaRPr lang="en-US" sz="2600" b="1" dirty="0">
              <a:solidFill>
                <a:schemeClr val="bg1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Formulas? (continued)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Formula and formula reset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9357B5-0756-4F1C-8CE0-A38FD7FF2699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3352800"/>
            <a:ext cx="8001000" cy="1687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AutoShape 2"/>
          <p:cNvSpPr>
            <a:spLocks noGrp="1" noChangeArrowheads="1"/>
          </p:cNvSpPr>
          <p:nvPr>
            <p:ph type="title"/>
          </p:nvPr>
        </p:nvSpPr>
        <p:spPr>
          <a:xfrm>
            <a:off x="762000" y="762000"/>
            <a:ext cx="83820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Entering a Formula</a:t>
            </a:r>
          </a:p>
        </p:txBody>
      </p:sp>
      <p:sp>
        <p:nvSpPr>
          <p:cNvPr id="21509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2362200"/>
            <a:ext cx="7693025" cy="3962400"/>
          </a:xfrm>
        </p:spPr>
        <p:txBody>
          <a:bodyPr/>
          <a:lstStyle/>
          <a:p>
            <a:r>
              <a:rPr lang="en-US" sz="2400" dirty="0" smtClean="0"/>
              <a:t>Worksheet formulas consist of two components:</a:t>
            </a:r>
          </a:p>
          <a:p>
            <a:pPr lvl="1"/>
            <a:r>
              <a:rPr lang="en-US" sz="2000" dirty="0" smtClean="0"/>
              <a:t>operands</a:t>
            </a:r>
          </a:p>
          <a:p>
            <a:pPr lvl="1"/>
            <a:r>
              <a:rPr lang="en-US" sz="2000" dirty="0" smtClean="0"/>
              <a:t>operators</a:t>
            </a:r>
          </a:p>
          <a:p>
            <a:r>
              <a:rPr lang="en-US" sz="2400" dirty="0" smtClean="0"/>
              <a:t>An </a:t>
            </a:r>
            <a:r>
              <a:rPr lang="en-US" sz="2400" b="1" dirty="0" smtClean="0"/>
              <a:t>operand</a:t>
            </a:r>
            <a:r>
              <a:rPr lang="en-US" sz="2400" dirty="0" smtClean="0"/>
              <a:t> is a constant (text or number) or cell reference used in a formula. </a:t>
            </a:r>
          </a:p>
          <a:p>
            <a:r>
              <a:rPr lang="en-US" sz="2400" dirty="0" smtClean="0"/>
              <a:t>An</a:t>
            </a:r>
            <a:r>
              <a:rPr lang="en-US" sz="2400" b="1" dirty="0" smtClean="0"/>
              <a:t> operator </a:t>
            </a:r>
            <a:r>
              <a:rPr lang="en-US" sz="2400" dirty="0" smtClean="0"/>
              <a:t>is a symbol that indicates the type of calculation to perform on the operands, such as a plus sign (+) for addition.</a:t>
            </a:r>
          </a:p>
        </p:txBody>
      </p:sp>
      <p:sp>
        <p:nvSpPr>
          <p:cNvPr id="21505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698578E-FDB1-4372-AD30-2E5C40FDD34F}" type="slidenum">
              <a:rPr lang="en-US" smtClean="0"/>
              <a:pPr/>
              <a:t>7</a:t>
            </a:fld>
            <a:endParaRPr lang="en-US" dirty="0" smtClean="0"/>
          </a:p>
        </p:txBody>
      </p:sp>
      <p:sp>
        <p:nvSpPr>
          <p:cNvPr id="21506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5737C02A-06E1-45C7-BAA2-11B624447972}" type="slidenum">
              <a:rPr lang="en-US" sz="2600" b="1">
                <a:solidFill>
                  <a:schemeClr val="bg1"/>
                </a:solidFill>
              </a:rPr>
              <a:pPr/>
              <a:t>7</a:t>
            </a:fld>
            <a:endParaRPr lang="en-US" sz="2600" b="1" dirty="0">
              <a:solidFill>
                <a:schemeClr val="bg1"/>
              </a:solidFill>
            </a:endParaRPr>
          </a:p>
        </p:txBody>
      </p:sp>
      <p:sp>
        <p:nvSpPr>
          <p:cNvPr id="21507" name="Slide Number Placeholder 5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E8C6EF71-21AF-470D-9168-B659540BE69C}" type="slidenum">
              <a:rPr lang="en-US" sz="2600" b="1">
                <a:solidFill>
                  <a:schemeClr val="bg1"/>
                </a:solidFill>
              </a:rPr>
              <a:pPr/>
              <a:t>7</a:t>
            </a:fld>
            <a:endParaRPr lang="en-US" sz="2600" b="1" dirty="0">
              <a:solidFill>
                <a:schemeClr val="bg1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Entering a Formula (continued)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Mathematical operators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9357B5-0756-4F1C-8CE0-A38FD7FF2699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3276600"/>
            <a:ext cx="7239000" cy="185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AutoShape 2"/>
          <p:cNvSpPr>
            <a:spLocks noGrp="1" noChangeArrowheads="1"/>
          </p:cNvSpPr>
          <p:nvPr>
            <p:ph type="title"/>
          </p:nvPr>
        </p:nvSpPr>
        <p:spPr>
          <a:xfrm>
            <a:off x="762000" y="762000"/>
            <a:ext cx="83820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Entering a Formula (continued)</a:t>
            </a:r>
          </a:p>
        </p:txBody>
      </p:sp>
      <p:sp>
        <p:nvSpPr>
          <p:cNvPr id="21509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2362200"/>
            <a:ext cx="7924800" cy="3962400"/>
          </a:xfrm>
        </p:spPr>
        <p:txBody>
          <a:bodyPr>
            <a:noAutofit/>
          </a:bodyPr>
          <a:lstStyle/>
          <a:p>
            <a:r>
              <a:rPr lang="en-US" dirty="0" smtClean="0"/>
              <a:t>A formula with multiple operators is calculated using the </a:t>
            </a:r>
            <a:r>
              <a:rPr lang="en-US" b="1" dirty="0" smtClean="0"/>
              <a:t>order of evaluation</a:t>
            </a:r>
            <a:r>
              <a:rPr lang="en-US" dirty="0" smtClean="0"/>
              <a:t>. </a:t>
            </a:r>
          </a:p>
          <a:p>
            <a:pPr lvl="1"/>
            <a:r>
              <a:rPr lang="en-US" dirty="0" smtClean="0"/>
              <a:t>Contents within parentheses (beginning with innermost) are evaluated first. </a:t>
            </a:r>
          </a:p>
          <a:p>
            <a:pPr lvl="1"/>
            <a:r>
              <a:rPr lang="en-US" dirty="0" smtClean="0"/>
              <a:t>Mathematical operators are evaluated in a specific order. (Shown in table on next slide).</a:t>
            </a:r>
          </a:p>
          <a:p>
            <a:pPr lvl="1"/>
            <a:r>
              <a:rPr lang="en-US" dirty="0" smtClean="0"/>
              <a:t>If operators have the same order of evaluation, the equation is evaluated from left to right. </a:t>
            </a:r>
          </a:p>
        </p:txBody>
      </p:sp>
      <p:sp>
        <p:nvSpPr>
          <p:cNvPr id="21505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698578E-FDB1-4372-AD30-2E5C40FDD34F}" type="slidenum">
              <a:rPr lang="en-US" smtClean="0"/>
              <a:pPr/>
              <a:t>9</a:t>
            </a:fld>
            <a:endParaRPr lang="en-US" dirty="0" smtClean="0"/>
          </a:p>
        </p:txBody>
      </p:sp>
      <p:sp>
        <p:nvSpPr>
          <p:cNvPr id="21506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5737C02A-06E1-45C7-BAA2-11B624447972}" type="slidenum">
              <a:rPr lang="en-US" sz="2600" b="1">
                <a:solidFill>
                  <a:schemeClr val="bg1"/>
                </a:solidFill>
              </a:rPr>
              <a:pPr/>
              <a:t>9</a:t>
            </a:fld>
            <a:endParaRPr lang="en-US" sz="2600" b="1" dirty="0">
              <a:solidFill>
                <a:schemeClr val="bg1"/>
              </a:solidFill>
            </a:endParaRPr>
          </a:p>
        </p:txBody>
      </p:sp>
      <p:sp>
        <p:nvSpPr>
          <p:cNvPr id="21507" name="Slide Number Placeholder 5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E8C6EF71-21AF-470D-9168-B659540BE69C}" type="slidenum">
              <a:rPr lang="en-US" sz="2600" b="1">
                <a:solidFill>
                  <a:schemeClr val="bg1"/>
                </a:solidFill>
              </a:rPr>
              <a:pPr/>
              <a:t>9</a:t>
            </a:fld>
            <a:endParaRPr lang="en-US" sz="2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apsules">
  <a:themeElements>
    <a:clrScheme name="Pasewark Office 2010 Intro">
      <a:dk1>
        <a:srgbClr val="003366"/>
      </a:dk1>
      <a:lt1>
        <a:srgbClr val="FFFFFF"/>
      </a:lt1>
      <a:dk2>
        <a:srgbClr val="006060"/>
      </a:dk2>
      <a:lt2>
        <a:srgbClr val="666699"/>
      </a:lt2>
      <a:accent1>
        <a:srgbClr val="006060"/>
      </a:accent1>
      <a:accent2>
        <a:srgbClr val="339933"/>
      </a:accent2>
      <a:accent3>
        <a:srgbClr val="FFFFFF"/>
      </a:accent3>
      <a:accent4>
        <a:srgbClr val="009900"/>
      </a:accent4>
      <a:accent5>
        <a:srgbClr val="AACACA"/>
      </a:accent5>
      <a:accent6>
        <a:srgbClr val="009900"/>
      </a:accent6>
      <a:hlink>
        <a:srgbClr val="2B92FF"/>
      </a:hlink>
      <a:folHlink>
        <a:srgbClr val="CC99FF"/>
      </a:folHlink>
    </a:clrScheme>
    <a:fontScheme name="Capsule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apsules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9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009999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ACACA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10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009999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ACACA"/>
        </a:accent5>
        <a:accent6>
          <a:srgbClr val="8AB98A"/>
        </a:accent6>
        <a:hlink>
          <a:srgbClr val="00CC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1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0099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008A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12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0099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008A8A"/>
        </a:accent6>
        <a:hlink>
          <a:srgbClr val="00CC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Pasewark Office 2010 Intro">
    <a:dk1>
      <a:srgbClr val="003366"/>
    </a:dk1>
    <a:lt1>
      <a:srgbClr val="FFFFFF"/>
    </a:lt1>
    <a:dk2>
      <a:srgbClr val="006060"/>
    </a:dk2>
    <a:lt2>
      <a:srgbClr val="666699"/>
    </a:lt2>
    <a:accent1>
      <a:srgbClr val="006060"/>
    </a:accent1>
    <a:accent2>
      <a:srgbClr val="339933"/>
    </a:accent2>
    <a:accent3>
      <a:srgbClr val="FFFFFF"/>
    </a:accent3>
    <a:accent4>
      <a:srgbClr val="009900"/>
    </a:accent4>
    <a:accent5>
      <a:srgbClr val="AACACA"/>
    </a:accent5>
    <a:accent6>
      <a:srgbClr val="009900"/>
    </a:accent6>
    <a:hlink>
      <a:srgbClr val="2B92FF"/>
    </a:hlink>
    <a:folHlink>
      <a:srgbClr val="CC99FF"/>
    </a:folHlink>
  </a:clrScheme>
</a:themeOverride>
</file>

<file path=ppt/theme/themeOverride2.xml><?xml version="1.0" encoding="utf-8"?>
<a:themeOverride xmlns:a="http://schemas.openxmlformats.org/drawingml/2006/main">
  <a:clrScheme name="Pasewark Office 2010 Intro">
    <a:dk1>
      <a:srgbClr val="003366"/>
    </a:dk1>
    <a:lt1>
      <a:srgbClr val="FFFFFF"/>
    </a:lt1>
    <a:dk2>
      <a:srgbClr val="006060"/>
    </a:dk2>
    <a:lt2>
      <a:srgbClr val="666699"/>
    </a:lt2>
    <a:accent1>
      <a:srgbClr val="006060"/>
    </a:accent1>
    <a:accent2>
      <a:srgbClr val="339933"/>
    </a:accent2>
    <a:accent3>
      <a:srgbClr val="FFFFFF"/>
    </a:accent3>
    <a:accent4>
      <a:srgbClr val="009900"/>
    </a:accent4>
    <a:accent5>
      <a:srgbClr val="AACACA"/>
    </a:accent5>
    <a:accent6>
      <a:srgbClr val="009900"/>
    </a:accent6>
    <a:hlink>
      <a:srgbClr val="2B92FF"/>
    </a:hlink>
    <a:folHlink>
      <a:srgbClr val="CC99F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6743</TotalTime>
  <Words>889</Words>
  <Application>Microsoft Office PowerPoint</Application>
  <PresentationFormat>On-screen Show (4:3)</PresentationFormat>
  <Paragraphs>132</Paragraphs>
  <Slides>21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Capsules</vt:lpstr>
      <vt:lpstr>Excel Lesson 4 Entering Worksheet Formulas</vt:lpstr>
      <vt:lpstr>Objectives</vt:lpstr>
      <vt:lpstr>Objectives (continued)</vt:lpstr>
      <vt:lpstr>Vocabulary</vt:lpstr>
      <vt:lpstr>What Are Formulas?</vt:lpstr>
      <vt:lpstr>What Are Formulas? (continued)</vt:lpstr>
      <vt:lpstr>Entering a Formula</vt:lpstr>
      <vt:lpstr>Entering a Formula (continued)</vt:lpstr>
      <vt:lpstr>Entering a Formula (continued)</vt:lpstr>
      <vt:lpstr>Entering a Formula (continued)</vt:lpstr>
      <vt:lpstr>Editing Formulas</vt:lpstr>
      <vt:lpstr>Editing Formulas (continued)</vt:lpstr>
      <vt:lpstr>Comparing Relative, Absolute, and Mixed Cell References</vt:lpstr>
      <vt:lpstr>Comparing Relative, Absolute, and Mixed Cell References (continued)</vt:lpstr>
      <vt:lpstr>Creating Formulas Quickly</vt:lpstr>
      <vt:lpstr>Previewing Calculations</vt:lpstr>
      <vt:lpstr>Previewing Calculations (continued)</vt:lpstr>
      <vt:lpstr>Showing Formulas in the Worksheet</vt:lpstr>
      <vt:lpstr>Calculating Formulas Manually</vt:lpstr>
      <vt:lpstr>Summary</vt:lpstr>
      <vt:lpstr>Summary (continued)</vt:lpstr>
    </vt:vector>
  </TitlesOfParts>
  <Company>Course Technology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Excel Lesson 4 Entering Worksheet Formulas</dc:title>
  <dc:creator>Amanda Mason</dc:creator>
  <cp:lastModifiedBy>Amanda Mason</cp:lastModifiedBy>
  <cp:revision>229</cp:revision>
  <dcterms:created xsi:type="dcterms:W3CDTF">2001-06-11T01:47:29Z</dcterms:created>
  <dcterms:modified xsi:type="dcterms:W3CDTF">2014-03-19T13:29:50Z</dcterms:modified>
</cp:coreProperties>
</file>